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09" r:id="rId1"/>
  </p:sldMasterIdLst>
  <p:notesMasterIdLst>
    <p:notesMasterId r:id="rId35"/>
  </p:notesMasterIdLst>
  <p:handoutMasterIdLst>
    <p:handoutMasterId r:id="rId36"/>
  </p:handoutMasterIdLst>
  <p:sldIdLst>
    <p:sldId id="256" r:id="rId2"/>
    <p:sldId id="394" r:id="rId3"/>
    <p:sldId id="324" r:id="rId4"/>
    <p:sldId id="423" r:id="rId5"/>
    <p:sldId id="422" r:id="rId6"/>
    <p:sldId id="404" r:id="rId7"/>
    <p:sldId id="416" r:id="rId8"/>
    <p:sldId id="419" r:id="rId9"/>
    <p:sldId id="421" r:id="rId10"/>
    <p:sldId id="420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05" r:id="rId19"/>
    <p:sldId id="417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13" r:id="rId30"/>
    <p:sldId id="418" r:id="rId31"/>
    <p:sldId id="414" r:id="rId32"/>
    <p:sldId id="415" r:id="rId33"/>
    <p:sldId id="299" r:id="rId34"/>
  </p:sldIdLst>
  <p:sldSz cx="9144000" cy="6858000" type="screen4x3"/>
  <p:notesSz cx="6845300" cy="93964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9933"/>
    <a:srgbClr val="FF9966"/>
    <a:srgbClr val="33CCFF"/>
    <a:srgbClr val="9999FF"/>
    <a:srgbClr val="FF0066"/>
    <a:srgbClr val="669900"/>
    <a:srgbClr val="0033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25F80-1074-184F-818B-FA79CA830365}" v="4" dt="2023-06-30T05:21:59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 autoAdjust="0"/>
    <p:restoredTop sz="85563" autoAdjust="0"/>
  </p:normalViewPr>
  <p:slideViewPr>
    <p:cSldViewPr snapToGrid="0">
      <p:cViewPr>
        <p:scale>
          <a:sx n="132" d="100"/>
          <a:sy n="132" d="100"/>
        </p:scale>
        <p:origin x="752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830" y="-84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, Xinwen" userId="0e36c28d-7c66-4d23-8c4d-566aefcb51e0" providerId="ADAL" clId="{C8225F80-1074-184F-818B-FA79CA830365}"/>
    <pc:docChg chg="modSld">
      <pc:chgData name="Fu, Xinwen" userId="0e36c28d-7c66-4d23-8c4d-566aefcb51e0" providerId="ADAL" clId="{C8225F80-1074-184F-818B-FA79CA830365}" dt="2023-06-30T05:22:43.622" v="25" actId="692"/>
      <pc:docMkLst>
        <pc:docMk/>
      </pc:docMkLst>
      <pc:sldChg chg="addSp modSp mod">
        <pc:chgData name="Fu, Xinwen" userId="0e36c28d-7c66-4d23-8c4d-566aefcb51e0" providerId="ADAL" clId="{C8225F80-1074-184F-818B-FA79CA830365}" dt="2023-06-30T05:22:43.622" v="25" actId="692"/>
        <pc:sldMkLst>
          <pc:docMk/>
          <pc:sldMk cId="2711110876" sldId="422"/>
        </pc:sldMkLst>
        <pc:picChg chg="mod">
          <ac:chgData name="Fu, Xinwen" userId="0e36c28d-7c66-4d23-8c4d-566aefcb51e0" providerId="ADAL" clId="{C8225F80-1074-184F-818B-FA79CA830365}" dt="2023-06-30T05:20:26.144" v="1" actId="1076"/>
          <ac:picMkLst>
            <pc:docMk/>
            <pc:sldMk cId="2711110876" sldId="422"/>
            <ac:picMk id="45" creationId="{AF323564-8251-4B55-91E8-C3F331CCFE72}"/>
          </ac:picMkLst>
        </pc:picChg>
        <pc:cxnChg chg="add mod">
          <ac:chgData name="Fu, Xinwen" userId="0e36c28d-7c66-4d23-8c4d-566aefcb51e0" providerId="ADAL" clId="{C8225F80-1074-184F-818B-FA79CA830365}" dt="2023-06-30T05:22:43.622" v="25" actId="692"/>
          <ac:cxnSpMkLst>
            <pc:docMk/>
            <pc:sldMk cId="2711110876" sldId="422"/>
            <ac:cxnSpMk id="5" creationId="{EE96208F-B7A1-6068-6A6B-1FF5EB732AA2}"/>
          </ac:cxnSpMkLst>
        </pc:cxnChg>
        <pc:cxnChg chg="add mod">
          <ac:chgData name="Fu, Xinwen" userId="0e36c28d-7c66-4d23-8c4d-566aefcb51e0" providerId="ADAL" clId="{C8225F80-1074-184F-818B-FA79CA830365}" dt="2023-06-30T05:22:43.622" v="25" actId="692"/>
          <ac:cxnSpMkLst>
            <pc:docMk/>
            <pc:sldMk cId="2711110876" sldId="422"/>
            <ac:cxnSpMk id="6" creationId="{B9ED9A1A-4FBB-9747-0BC7-6516E93B6F0F}"/>
          </ac:cxnSpMkLst>
        </pc:cxnChg>
        <pc:cxnChg chg="add mod">
          <ac:chgData name="Fu, Xinwen" userId="0e36c28d-7c66-4d23-8c4d-566aefcb51e0" providerId="ADAL" clId="{C8225F80-1074-184F-818B-FA79CA830365}" dt="2023-06-30T05:22:43.622" v="25" actId="692"/>
          <ac:cxnSpMkLst>
            <pc:docMk/>
            <pc:sldMk cId="2711110876" sldId="422"/>
            <ac:cxnSpMk id="9" creationId="{E0D2A977-A70F-4628-3120-C9D887C3AE52}"/>
          </ac:cxnSpMkLst>
        </pc:cxnChg>
        <pc:cxnChg chg="add mod">
          <ac:chgData name="Fu, Xinwen" userId="0e36c28d-7c66-4d23-8c4d-566aefcb51e0" providerId="ADAL" clId="{C8225F80-1074-184F-818B-FA79CA830365}" dt="2023-06-30T05:22:43.622" v="25" actId="692"/>
          <ac:cxnSpMkLst>
            <pc:docMk/>
            <pc:sldMk cId="2711110876" sldId="422"/>
            <ac:cxnSpMk id="11" creationId="{C240BDEF-3B53-9CFE-48EF-EDBE9BBEE4F0}"/>
          </ac:cxnSpMkLst>
        </pc:cxnChg>
        <pc:cxnChg chg="add mod">
          <ac:chgData name="Fu, Xinwen" userId="0e36c28d-7c66-4d23-8c4d-566aefcb51e0" providerId="ADAL" clId="{C8225F80-1074-184F-818B-FA79CA830365}" dt="2023-06-30T05:22:43.622" v="25" actId="692"/>
          <ac:cxnSpMkLst>
            <pc:docMk/>
            <pc:sldMk cId="2711110876" sldId="422"/>
            <ac:cxnSpMk id="14" creationId="{B4B01B49-7E39-DCF2-CA12-C4AA69847908}"/>
          </ac:cxnSpMkLst>
        </pc:cxnChg>
      </pc:sldChg>
    </pc:docChg>
  </pc:docChgLst>
  <pc:docChgLst>
    <pc:chgData name="Fu, Xinwen" userId="0e36c28d-7c66-4d23-8c4d-566aefcb51e0" providerId="ADAL" clId="{4F0ADF23-198B-AC43-A0A0-C4508FFD95F0}"/>
    <pc:docChg chg="undo custSel modSld">
      <pc:chgData name="Fu, Xinwen" userId="0e36c28d-7c66-4d23-8c4d-566aefcb51e0" providerId="ADAL" clId="{4F0ADF23-198B-AC43-A0A0-C4508FFD95F0}" dt="2023-03-02T17:21:35.402" v="35" actId="114"/>
      <pc:docMkLst>
        <pc:docMk/>
      </pc:docMkLst>
      <pc:sldChg chg="modSp mod">
        <pc:chgData name="Fu, Xinwen" userId="0e36c28d-7c66-4d23-8c4d-566aefcb51e0" providerId="ADAL" clId="{4F0ADF23-198B-AC43-A0A0-C4508FFD95F0}" dt="2023-03-02T17:21:35.402" v="35" actId="114"/>
        <pc:sldMkLst>
          <pc:docMk/>
          <pc:sldMk cId="1652893829" sldId="299"/>
        </pc:sldMkLst>
        <pc:spChg chg="mod">
          <ac:chgData name="Fu, Xinwen" userId="0e36c28d-7c66-4d23-8c4d-566aefcb51e0" providerId="ADAL" clId="{4F0ADF23-198B-AC43-A0A0-C4508FFD95F0}" dt="2023-03-02T17:21:35.402" v="35" actId="114"/>
          <ac:spMkLst>
            <pc:docMk/>
            <pc:sldMk cId="1652893829" sldId="299"/>
            <ac:spMk id="3" creationId="{00000000-0000-0000-0000-000000000000}"/>
          </ac:spMkLst>
        </pc:spChg>
      </pc:sldChg>
      <pc:sldChg chg="modSp mod">
        <pc:chgData name="Fu, Xinwen" userId="0e36c28d-7c66-4d23-8c4d-566aefcb51e0" providerId="ADAL" clId="{4F0ADF23-198B-AC43-A0A0-C4508FFD95F0}" dt="2023-03-02T17:15:16.927" v="3" actId="20577"/>
        <pc:sldMkLst>
          <pc:docMk/>
          <pc:sldMk cId="814933646" sldId="407"/>
        </pc:sldMkLst>
        <pc:spChg chg="mod">
          <ac:chgData name="Fu, Xinwen" userId="0e36c28d-7c66-4d23-8c4d-566aefcb51e0" providerId="ADAL" clId="{4F0ADF23-198B-AC43-A0A0-C4508FFD95F0}" dt="2023-03-02T17:15:16.927" v="3" actId="20577"/>
          <ac:spMkLst>
            <pc:docMk/>
            <pc:sldMk cId="814933646" sldId="407"/>
            <ac:spMk id="2" creationId="{D64DF63F-F5CC-45EF-96A6-73C30E34BA33}"/>
          </ac:spMkLst>
        </pc:spChg>
      </pc:sldChg>
      <pc:sldChg chg="modSp mod">
        <pc:chgData name="Fu, Xinwen" userId="0e36c28d-7c66-4d23-8c4d-566aefcb51e0" providerId="ADAL" clId="{4F0ADF23-198B-AC43-A0A0-C4508FFD95F0}" dt="2023-03-02T17:15:30.662" v="6" actId="20577"/>
        <pc:sldMkLst>
          <pc:docMk/>
          <pc:sldMk cId="3069788682" sldId="408"/>
        </pc:sldMkLst>
        <pc:spChg chg="mod">
          <ac:chgData name="Fu, Xinwen" userId="0e36c28d-7c66-4d23-8c4d-566aefcb51e0" providerId="ADAL" clId="{4F0ADF23-198B-AC43-A0A0-C4508FFD95F0}" dt="2023-03-02T17:15:30.662" v="6" actId="20577"/>
          <ac:spMkLst>
            <pc:docMk/>
            <pc:sldMk cId="3069788682" sldId="408"/>
            <ac:spMk id="2" creationId="{B78C19E4-E886-4594-BA86-517DF116B729}"/>
          </ac:spMkLst>
        </pc:spChg>
      </pc:sldChg>
      <pc:sldChg chg="modSp mod">
        <pc:chgData name="Fu, Xinwen" userId="0e36c28d-7c66-4d23-8c4d-566aefcb51e0" providerId="ADAL" clId="{4F0ADF23-198B-AC43-A0A0-C4508FFD95F0}" dt="2023-03-02T17:17:48.498" v="19" actId="21"/>
        <pc:sldMkLst>
          <pc:docMk/>
          <pc:sldMk cId="3214748724" sldId="409"/>
        </pc:sldMkLst>
        <pc:spChg chg="mod">
          <ac:chgData name="Fu, Xinwen" userId="0e36c28d-7c66-4d23-8c4d-566aefcb51e0" providerId="ADAL" clId="{4F0ADF23-198B-AC43-A0A0-C4508FFD95F0}" dt="2023-03-02T17:15:44.566" v="9" actId="20577"/>
          <ac:spMkLst>
            <pc:docMk/>
            <pc:sldMk cId="3214748724" sldId="409"/>
            <ac:spMk id="2" creationId="{EE4B30BB-9712-4C85-A326-8B6DC7790F30}"/>
          </ac:spMkLst>
        </pc:spChg>
        <pc:spChg chg="mod">
          <ac:chgData name="Fu, Xinwen" userId="0e36c28d-7c66-4d23-8c4d-566aefcb51e0" providerId="ADAL" clId="{4F0ADF23-198B-AC43-A0A0-C4508FFD95F0}" dt="2023-03-02T17:17:48.498" v="19" actId="21"/>
          <ac:spMkLst>
            <pc:docMk/>
            <pc:sldMk cId="3214748724" sldId="409"/>
            <ac:spMk id="3" creationId="{4C29F777-CCD3-4413-93F6-661D5764ED20}"/>
          </ac:spMkLst>
        </pc:spChg>
      </pc:sldChg>
      <pc:sldChg chg="modSp mod">
        <pc:chgData name="Fu, Xinwen" userId="0e36c28d-7c66-4d23-8c4d-566aefcb51e0" providerId="ADAL" clId="{4F0ADF23-198B-AC43-A0A0-C4508FFD95F0}" dt="2023-03-02T17:18:21.652" v="24" actId="1076"/>
        <pc:sldMkLst>
          <pc:docMk/>
          <pc:sldMk cId="3429143990" sldId="410"/>
        </pc:sldMkLst>
        <pc:spChg chg="mod">
          <ac:chgData name="Fu, Xinwen" userId="0e36c28d-7c66-4d23-8c4d-566aefcb51e0" providerId="ADAL" clId="{4F0ADF23-198B-AC43-A0A0-C4508FFD95F0}" dt="2023-03-02T17:18:16.243" v="22" actId="21"/>
          <ac:spMkLst>
            <pc:docMk/>
            <pc:sldMk cId="3429143990" sldId="410"/>
            <ac:spMk id="2" creationId="{7803E5EC-8BC0-4ED7-AFF2-D1A1FD187158}"/>
          </ac:spMkLst>
        </pc:spChg>
        <pc:spChg chg="mod">
          <ac:chgData name="Fu, Xinwen" userId="0e36c28d-7c66-4d23-8c4d-566aefcb51e0" providerId="ADAL" clId="{4F0ADF23-198B-AC43-A0A0-C4508FFD95F0}" dt="2023-03-02T17:18:17.703" v="23"/>
          <ac:spMkLst>
            <pc:docMk/>
            <pc:sldMk cId="3429143990" sldId="410"/>
            <ac:spMk id="3" creationId="{8F708D34-9DD2-41CE-84F8-E4F7F4A7C040}"/>
          </ac:spMkLst>
        </pc:spChg>
        <pc:picChg chg="mod">
          <ac:chgData name="Fu, Xinwen" userId="0e36c28d-7c66-4d23-8c4d-566aefcb51e0" providerId="ADAL" clId="{4F0ADF23-198B-AC43-A0A0-C4508FFD95F0}" dt="2023-03-02T17:18:21.652" v="24" actId="1076"/>
          <ac:picMkLst>
            <pc:docMk/>
            <pc:sldMk cId="3429143990" sldId="410"/>
            <ac:picMk id="4" creationId="{39D82A0F-AD61-4BBA-A94C-D0E01B216F4A}"/>
          </ac:picMkLst>
        </pc:picChg>
      </pc:sldChg>
      <pc:sldChg chg="modSp mod">
        <pc:chgData name="Fu, Xinwen" userId="0e36c28d-7c66-4d23-8c4d-566aefcb51e0" providerId="ADAL" clId="{4F0ADF23-198B-AC43-A0A0-C4508FFD95F0}" dt="2023-03-02T17:13:41.722" v="0" actId="15"/>
        <pc:sldMkLst>
          <pc:docMk/>
          <pc:sldMk cId="738378730" sldId="421"/>
        </pc:sldMkLst>
        <pc:spChg chg="mod">
          <ac:chgData name="Fu, Xinwen" userId="0e36c28d-7c66-4d23-8c4d-566aefcb51e0" providerId="ADAL" clId="{4F0ADF23-198B-AC43-A0A0-C4508FFD95F0}" dt="2023-03-02T17:13:41.722" v="0" actId="15"/>
          <ac:spMkLst>
            <pc:docMk/>
            <pc:sldMk cId="738378730" sldId="421"/>
            <ac:spMk id="3" creationId="{42B5A578-479B-4741-A679-2633AB108B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FEF89AF-54E3-440D-8ED0-996414AFF8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017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7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8100" y="1174750"/>
            <a:ext cx="4229100" cy="3171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4213" y="4522788"/>
            <a:ext cx="5476875" cy="36988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5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4750" y="696913"/>
            <a:ext cx="4638675" cy="3479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30275" y="4408488"/>
            <a:ext cx="5124450" cy="4178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59225" y="8820150"/>
            <a:ext cx="3025775" cy="463550"/>
          </a:xfrm>
          <a:prstGeom prst="rect">
            <a:avLst/>
          </a:prstGeom>
        </p:spPr>
        <p:txBody>
          <a:bodyPr/>
          <a:lstStyle/>
          <a:p>
            <a:fld id="{9A4026F3-A94A-5340-A9A0-7B7EC5AA25C7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1982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4750" y="696913"/>
            <a:ext cx="4638675" cy="3479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30275" y="4408488"/>
            <a:ext cx="5124450" cy="4178300"/>
          </a:xfrm>
          <a:prstGeom prst="rect">
            <a:avLst/>
          </a:prstGeom>
        </p:spPr>
        <p:txBody>
          <a:bodyPr/>
          <a:lstStyle/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the spoofed plug were online as long as possible, the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success rate of obtaining the victim’s credential would increase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significantly. Denote x  as the time between the first “1010”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packet from the attacker and the first “1010” packet of the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genuine plug sent during the attack process, where x &lt; 20 .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Denote y  as the time interval between two consecutive “1010”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datagram packets sent by the attacker. During the spoofing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attack, assume that the total number of “1010” datagram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packets emitted by the genuine plug is n . Then the total time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this attack is d(x + 20  n) =ye y . As shown in Figure 6,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shaded parts marked with solid lines and dash lines are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controlled by the genuine plug, while the blank parts are controlled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spoofed plug. The time duration corresponding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shaded parts can be computed by</a:t>
            </a:r>
          </a:p>
          <a:p>
            <a:endParaRPr lang="en-US" sz="24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59225" y="8820150"/>
            <a:ext cx="3025775" cy="463550"/>
          </a:xfrm>
          <a:prstGeom prst="rect">
            <a:avLst/>
          </a:prstGeom>
        </p:spPr>
        <p:txBody>
          <a:bodyPr/>
          <a:lstStyle/>
          <a:p>
            <a:fld id="{F0303CC1-E6B7-4F46-A77C-43E14B0086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1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4750" y="696913"/>
            <a:ext cx="4638675" cy="3479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30275" y="4408488"/>
            <a:ext cx="5124450" cy="4178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59225" y="8820150"/>
            <a:ext cx="3025775" cy="463550"/>
          </a:xfrm>
          <a:prstGeom prst="rect">
            <a:avLst/>
          </a:prstGeom>
        </p:spPr>
        <p:txBody>
          <a:bodyPr/>
          <a:lstStyle/>
          <a:p>
            <a:fld id="{9A4026F3-A94A-5340-A9A0-7B7EC5AA25C7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234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4750" y="696913"/>
            <a:ext cx="4638675" cy="34798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30275" y="4408488"/>
            <a:ext cx="5124450" cy="4178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59225" y="8820150"/>
            <a:ext cx="3025775" cy="463550"/>
          </a:xfrm>
          <a:prstGeom prst="rect">
            <a:avLst/>
          </a:prstGeom>
        </p:spPr>
        <p:txBody>
          <a:bodyPr/>
          <a:lstStyle/>
          <a:p>
            <a:fld id="{9A4026F3-A94A-5340-A9A0-7B7EC5AA25C7}" type="slidenum">
              <a:rPr lang="zh-CN" altLang="en-US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27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49552" y="3401981"/>
            <a:ext cx="5372100" cy="2059641"/>
            <a:chOff x="914400" y="3657600"/>
            <a:chExt cx="7162800" cy="2059641"/>
          </a:xfrm>
        </p:grpSpPr>
        <p:sp>
          <p:nvSpPr>
            <p:cNvPr id="11" name="Rectangle 10"/>
            <p:cNvSpPr/>
            <p:nvPr/>
          </p:nvSpPr>
          <p:spPr>
            <a:xfrm>
              <a:off x="914400" y="3657600"/>
              <a:ext cx="7162800" cy="1295400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400" y="5069541"/>
              <a:ext cx="7162800" cy="647700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4400" y="3657600"/>
              <a:ext cx="228600" cy="1295400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14400" y="5069541"/>
              <a:ext cx="228600" cy="647700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000" b="1" kern="1200" baseline="0" dirty="0" smtClean="0">
                <a:solidFill>
                  <a:srgbClr val="2955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Module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3pPr marL="685800" indent="0">
              <a:buNone/>
              <a:defRPr/>
            </a:lvl3pPr>
            <a:lvl5pPr marL="13716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2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20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BA48A7-6B1E-4566-B98C-A7F42AB9601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3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DFF356-55D6-4E32-9B69-764999300F5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15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FF8CE9-CF61-40DE-9DA2-831B5EF98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7462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C074CB-338F-4D07-83BC-76EE68A86D2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060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67BE3A-0CB1-4C28-9D3C-1DFDADA826C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34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F29F3-569B-4BD3-986D-22AE6D4AA3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41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87" y="187779"/>
            <a:ext cx="5550681" cy="66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3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 title="Page Number"/>
          <p:cNvSpPr>
            <a:spLocks noGrp="1"/>
          </p:cNvSpPr>
          <p:nvPr>
            <p:ph type="sldNum" sz="quarter" idx="4"/>
          </p:nvPr>
        </p:nvSpPr>
        <p:spPr>
          <a:xfrm>
            <a:off x="8019661" y="6329898"/>
            <a:ext cx="4956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FF8CE9-CF61-40DE-9DA2-831B5EF98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628650" y="457200"/>
            <a:ext cx="5685995" cy="1101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title="Creative Commons Logo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463019"/>
            <a:ext cx="720197" cy="2952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48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</a:t>
            </a:r>
          </a:p>
          <a:p>
            <a:pPr lvl="0"/>
            <a:r>
              <a:rPr lang="en-US" dirty="0"/>
              <a:t>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levelThird</a:t>
            </a:r>
            <a:r>
              <a:rPr lang="en-US" dirty="0"/>
              <a:t>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90100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 rot="10800000" flipV="1">
            <a:off x="1397918" y="6564397"/>
            <a:ext cx="4147458" cy="15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28850" algn="ctr"/>
                <a:tab pos="4457700" algn="r"/>
              </a:tabLst>
            </a:pP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document is licensed with a </a:t>
            </a: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Creative Commons Attribution 4.0 International License</a:t>
            </a: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©2017</a:t>
            </a:r>
            <a:endParaRPr kumimoji="0" lang="en-US" altLang="en-US" sz="13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71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itmproxy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osidesk.wikispaces.com/File,+print+and+web+servers+(h)" TargetMode="External"/><Relationship Id="rId3" Type="http://schemas.openxmlformats.org/officeDocument/2006/relationships/image" Target="../media/image21.gif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mple.wikipedia.org/wiki/Programmable_logic_controller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mrspalmerseslclass.wikispaces.com/Fahrenheit+451+Vocabulary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3.siemens.com/mcms/simatic-controller-software/en/step7/pages/default.asp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tuxn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685600" y="3752850"/>
            <a:ext cx="4838400" cy="568800"/>
          </a:xfrm>
        </p:spPr>
        <p:txBody>
          <a:bodyPr/>
          <a:lstStyle/>
          <a:p>
            <a:pPr eaLnBrk="1" hangingPunct="1"/>
            <a:r>
              <a:rPr lang="en-US" altLang="en-US" sz="3200" dirty="0" err="1"/>
              <a:t>IoT</a:t>
            </a:r>
            <a:r>
              <a:rPr lang="en-US" altLang="en-US" sz="3200" dirty="0"/>
              <a:t> Security and Privacy</a:t>
            </a:r>
          </a:p>
        </p:txBody>
      </p:sp>
      <p:sp>
        <p:nvSpPr>
          <p:cNvPr id="4099" name="Rectangle 12"/>
          <p:cNvSpPr>
            <a:spLocks noGrp="1" noChangeArrowheads="1"/>
          </p:cNvSpPr>
          <p:nvPr>
            <p:ph type="body" sz="quarter" idx="13"/>
          </p:nvPr>
        </p:nvSpPr>
        <p:spPr>
          <a:xfrm>
            <a:off x="2527200" y="4860000"/>
            <a:ext cx="4996800" cy="615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600" dirty="0"/>
              <a:t>Attacks against </a:t>
            </a:r>
            <a:r>
              <a:rPr lang="en-US" altLang="en-US" sz="2600" dirty="0" err="1"/>
              <a:t>IoT</a:t>
            </a:r>
            <a:endParaRPr lang="en-US" altLang="en-US" sz="26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6266-9BF4-4F55-B05F-40197EC2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test action group (JTAG)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78A9-9759-490E-93AC-59AB224F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JTAG serves two major roles: boundary scan and debug access. </a:t>
            </a:r>
          </a:p>
          <a:p>
            <a:r>
              <a:rPr lang="en-US" dirty="0"/>
              <a:t>With boundary scan, one can ensure components of a </a:t>
            </a:r>
            <a:r>
              <a:rPr lang="en-US"/>
              <a:t>device are </a:t>
            </a:r>
            <a:r>
              <a:rPr lang="en-US" dirty="0"/>
              <a:t>correctly connected. </a:t>
            </a:r>
          </a:p>
          <a:p>
            <a:r>
              <a:rPr lang="en-US" dirty="0"/>
              <a:t>With debug access, one can interact the SoC and access registers, memories and even pause and redirect the instruction flow. </a:t>
            </a:r>
          </a:p>
          <a:p>
            <a:pPr lvl="1"/>
            <a:r>
              <a:rPr lang="en-US" dirty="0"/>
              <a:t>including the firmware.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4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49D13-548F-42DA-BB25-A599BDBA2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08" y="2718681"/>
            <a:ext cx="3819967" cy="2864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C7756-845B-4F4F-9F81-D7EE76C6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Hack – an IP camera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A32ADB-8C94-41F9-96C0-9ACB452EA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62159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Locate the UART interface on the IoT device board such as a smart camera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a </a:t>
            </a:r>
            <a:r>
              <a:rPr lang="en-US" i="1" dirty="0"/>
              <a:t>USB to UART bridge </a:t>
            </a:r>
            <a:r>
              <a:rPr lang="en-US" dirty="0"/>
              <a:t>to connect the IoT device to the computer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up the terminal software (such as Putty) to communicate with the IoT device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 on the IoT device</a:t>
            </a:r>
          </a:p>
          <a:p>
            <a:pPr lvl="1"/>
            <a:r>
              <a:rPr lang="en-US" dirty="0"/>
              <a:t>If lucky, no password!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98D43F-4500-4C10-89F8-97F8A6AF2803}"/>
              </a:ext>
            </a:extLst>
          </p:cNvPr>
          <p:cNvSpPr/>
          <p:nvPr/>
        </p:nvSpPr>
        <p:spPr>
          <a:xfrm>
            <a:off x="5775851" y="4722928"/>
            <a:ext cx="1633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USB to UART bridge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98619E-3F5A-41F2-A00D-7D4D08E34D6D}"/>
              </a:ext>
            </a:extLst>
          </p:cNvPr>
          <p:cNvSpPr/>
          <p:nvPr/>
        </p:nvSpPr>
        <p:spPr>
          <a:xfrm>
            <a:off x="7121342" y="2882085"/>
            <a:ext cx="2022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IoT device</a:t>
            </a:r>
          </a:p>
        </p:txBody>
      </p:sp>
    </p:spTree>
    <p:extLst>
      <p:ext uri="{BB962C8B-B14F-4D97-AF65-F5344CB8AC3E}">
        <p14:creationId xmlns:p14="http://schemas.microsoft.com/office/powerpoint/2010/main" val="285206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F63F-F5CC-45EF-96A6-73C30E34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Locate the UART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2B1E5-D360-452C-9D37-8647CA831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13393" cy="4351338"/>
          </a:xfrm>
        </p:spPr>
        <p:txBody>
          <a:bodyPr/>
          <a:lstStyle/>
          <a:p>
            <a:r>
              <a:rPr lang="en-US" dirty="0"/>
              <a:t>Carefully disassembly the IoT device</a:t>
            </a:r>
          </a:p>
          <a:p>
            <a:r>
              <a:rPr lang="en-US" dirty="0"/>
              <a:t>Use a voltmeter to identify VCC,TX,RX,GND of the UART interface</a:t>
            </a:r>
          </a:p>
          <a:p>
            <a:pPr lvl="1"/>
            <a:r>
              <a:rPr lang="en-US" dirty="0"/>
              <a:t>GND – 0v</a:t>
            </a:r>
          </a:p>
          <a:p>
            <a:pPr lvl="1"/>
            <a:r>
              <a:rPr lang="en-US" dirty="0"/>
              <a:t>VCC – 3.3v or 5v</a:t>
            </a:r>
          </a:p>
          <a:p>
            <a:pPr lvl="1"/>
            <a:r>
              <a:rPr lang="en-US" dirty="0"/>
              <a:t>TX – peak 3.3V but vibrating  </a:t>
            </a:r>
          </a:p>
          <a:p>
            <a:pPr lvl="1"/>
            <a:r>
              <a:rPr lang="en-US" dirty="0"/>
              <a:t>RX – often close to TX pin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C71D7-9A48-4273-ABFB-79E438680F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66" y="611257"/>
            <a:ext cx="2451004" cy="337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C1F6C-6F7F-477F-902D-4E7B653DF3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70932" y="3912925"/>
            <a:ext cx="2077071" cy="2451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4933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19E4-E886-4594-BA86-517DF116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USB to UART bridge from device to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6A715-6F96-4B92-BB9D-742C544C2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115614" cy="4351338"/>
          </a:xfrm>
        </p:spPr>
        <p:txBody>
          <a:bodyPr/>
          <a:lstStyle/>
          <a:p>
            <a:r>
              <a:rPr lang="en-US" dirty="0"/>
              <a:t>Install the driver of the bridge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2602D-DC90-426B-A8C7-D4F14B16EA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72" y="3168926"/>
            <a:ext cx="2405855" cy="3207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A4D1A-B0E2-4855-AFAF-443BB51969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64" y="1472015"/>
            <a:ext cx="2393463" cy="2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8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30BB-9712-4C85-A326-8B6DC779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Set up the terminal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9F777-CCD3-4413-93F6-661D5764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device management software to identify the communication port of the USB to USRT bridge (Com or LPT)</a:t>
            </a:r>
          </a:p>
          <a:p>
            <a:pPr lvl="1"/>
            <a:r>
              <a:rPr lang="en-US" dirty="0"/>
              <a:t>For example, USB SERIAL CH340 (COM21)</a:t>
            </a:r>
          </a:p>
          <a:p>
            <a:r>
              <a:rPr lang="en-US" dirty="0"/>
              <a:t>Configure Putty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FAF41-AB55-46AD-A7EA-F3AFEF792E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499" y="2936239"/>
            <a:ext cx="3509010" cy="3375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74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E5EC-8BC0-4ED7-AFF2-D1A1FD18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Power-on the IoT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8D34-9DD2-41CE-84F8-E4F7F4A7C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a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82A0F-AD61-4BBA-A94C-D0E01B216F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30" y="2326870"/>
            <a:ext cx="6291539" cy="3985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143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C0CA-1C65-4921-9DD3-CB735B22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3D8EB-0B2B-4E53-81D6-8B0836770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B508F-DCBA-4F91-B38F-283166612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42" y="1746871"/>
            <a:ext cx="6337158" cy="4050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98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B413-1891-4B78-979E-51922972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9A5B-36CF-4562-B6C1-2E3033BC9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can analyze the system software and see if there are vulnerabilities</a:t>
            </a:r>
          </a:p>
          <a:p>
            <a:r>
              <a:rPr lang="en-US" dirty="0"/>
              <a:t>We can also use the MITM to analyze the communication protocols at the side of the IoT device and </a:t>
            </a:r>
            <a:r>
              <a:rPr lang="en-US"/>
              <a:t>identify vulnerabilities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Mitmproxy</a:t>
            </a:r>
            <a:endParaRPr lang="en-US" dirty="0"/>
          </a:p>
          <a:p>
            <a:pPr lvl="1"/>
            <a:r>
              <a:rPr lang="en-US" dirty="0"/>
              <a:t>May need to change CA certificate in the device</a:t>
            </a:r>
          </a:p>
        </p:txBody>
      </p:sp>
    </p:spTree>
    <p:extLst>
      <p:ext uri="{BB962C8B-B14F-4D97-AF65-F5344CB8AC3E}">
        <p14:creationId xmlns:p14="http://schemas.microsoft.com/office/powerpoint/2010/main" val="1976218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279C-B4C8-407F-9EC3-966BC013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F9E9-1850-414A-A735-F1F96AF40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Attacks against IoT system</a:t>
            </a:r>
          </a:p>
          <a:p>
            <a:r>
              <a:rPr lang="en-US" dirty="0"/>
              <a:t>Attacks against IoT network protocols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Attacks against Industry IoT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IIoT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6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CD32-CFB8-4C39-99E0-FC19CD6D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4C43-40F3-44AA-A79C-42CDFF9FA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authentication protocols</a:t>
            </a:r>
          </a:p>
          <a:p>
            <a:r>
              <a:rPr lang="en-US"/>
              <a:t>Un-sanitized </a:t>
            </a:r>
            <a:r>
              <a:rPr lang="en-US" dirty="0"/>
              <a:t>user input</a:t>
            </a:r>
          </a:p>
          <a:p>
            <a:r>
              <a:rPr lang="en-US" dirty="0"/>
              <a:t>Various programming bugs</a:t>
            </a:r>
          </a:p>
        </p:txBody>
      </p:sp>
    </p:spTree>
    <p:extLst>
      <p:ext uri="{BB962C8B-B14F-4D97-AF65-F5344CB8AC3E}">
        <p14:creationId xmlns:p14="http://schemas.microsoft.com/office/powerpoint/2010/main" val="5058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Upon completion of this unit: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Students will understand attacks against IoT system (hardware + software)</a:t>
            </a:r>
          </a:p>
          <a:p>
            <a:pPr>
              <a:lnSpc>
                <a:spcPct val="150000"/>
              </a:lnSpc>
            </a:pPr>
            <a:r>
              <a:rPr lang="en-US" dirty="0"/>
              <a:t>Students will understand attacks against IoT network protocols</a:t>
            </a:r>
          </a:p>
          <a:p>
            <a:pPr>
              <a:lnSpc>
                <a:spcPct val="150000"/>
              </a:lnSpc>
            </a:pPr>
            <a:r>
              <a:rPr lang="en-US" dirty="0"/>
              <a:t>Students will understand attacks against industry IoT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777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Edimax</a:t>
            </a:r>
            <a:r>
              <a:rPr lang="en-US" sz="3600" dirty="0"/>
              <a:t> Smart Plug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2CEE-2580-AC46-9605-AA40E4FC1098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4" y="1509521"/>
            <a:ext cx="8686800" cy="38963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3910" y="1716834"/>
            <a:ext cx="197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 server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7881" y="1716833"/>
            <a:ext cx="197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 relay server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912567" y="2363164"/>
            <a:ext cx="424544" cy="473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</p:cNvCxnSpPr>
          <p:nvPr/>
        </p:nvCxnSpPr>
        <p:spPr>
          <a:xfrm>
            <a:off x="3582955" y="2363165"/>
            <a:ext cx="354563" cy="4733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0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Insecure Communication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600" dirty="0"/>
              <a:t>No cryptographic mechanisms for the communication protocols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No encryption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Obfuscation based on a bit shifting strategy</a:t>
            </a:r>
          </a:p>
          <a:p>
            <a:pPr>
              <a:lnSpc>
                <a:spcPct val="110000"/>
              </a:lnSpc>
            </a:pPr>
            <a:endParaRPr lang="en-US" altLang="zh-CN" sz="1000" dirty="0"/>
          </a:p>
          <a:p>
            <a:pPr>
              <a:lnSpc>
                <a:spcPct val="110000"/>
              </a:lnSpc>
            </a:pPr>
            <a:r>
              <a:rPr lang="en-US" altLang="zh-CN" sz="2600" dirty="0"/>
              <a:t>Reverse engineering attack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Communication protocol details</a:t>
            </a:r>
          </a:p>
          <a:p>
            <a:pPr>
              <a:lnSpc>
                <a:spcPct val="110000"/>
              </a:lnSpc>
            </a:pPr>
            <a:endParaRPr lang="en-US" altLang="zh-CN" sz="1000" dirty="0"/>
          </a:p>
          <a:p>
            <a:pPr>
              <a:lnSpc>
                <a:spcPct val="110000"/>
              </a:lnSpc>
            </a:pPr>
            <a:r>
              <a:rPr lang="en-US" altLang="zh-CN" sz="2600" dirty="0"/>
              <a:t>Traffic analysis attacks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Password, user name if the traffic can be monitored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2CEE-2580-AC46-9605-AA40E4FC10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0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Scanning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65079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Password based user authentication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User name: MAC address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Password: default “1234” 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en-US" altLang="zh-CN" dirty="0"/>
              <a:t>Scanning the vendor’s MAC address space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Find the online status of all smart plugs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Reveal the use of default password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Many users do not change default passwords!!!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en-US" altLang="zh-CN" dirty="0"/>
              <a:t>Brute force attack against non-default passwords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No intrusion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2CEE-2580-AC46-9605-AA40E4FC109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24" y="5135580"/>
            <a:ext cx="6728552" cy="11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1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Spoofing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70410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A fake plug (program) registers itself with the cloud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The real device is pushed offline temporarily</a:t>
            </a:r>
            <a:endParaRPr lang="en-US" altLang="zh-CN" sz="1400" dirty="0"/>
          </a:p>
          <a:p>
            <a:pPr>
              <a:lnSpc>
                <a:spcPct val="120000"/>
              </a:lnSpc>
            </a:pPr>
            <a:r>
              <a:rPr lang="en-US" altLang="zh-CN" dirty="0"/>
              <a:t>Credentials leak once users open the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2CEE-2580-AC46-9605-AA40E4FC1098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890" y="3020686"/>
            <a:ext cx="3724048" cy="3395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28" y="4240047"/>
            <a:ext cx="1156303" cy="8079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234456" y="3959173"/>
            <a:ext cx="2337544" cy="528224"/>
          </a:xfrm>
          <a:prstGeom prst="line">
            <a:avLst/>
          </a:prstGeom>
          <a:ln w="12700" cmpd="thickThin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5036511"/>
            <a:ext cx="2303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Software bot as </a:t>
            </a:r>
            <a:r>
              <a:rPr lang="en-US" sz="2400" b="1" dirty="0"/>
              <a:t>fake plug</a:t>
            </a:r>
          </a:p>
        </p:txBody>
      </p:sp>
    </p:spTree>
    <p:extLst>
      <p:ext uri="{BB962C8B-B14F-4D97-AF65-F5344CB8AC3E}">
        <p14:creationId xmlns:p14="http://schemas.microsoft.com/office/powerpoint/2010/main" val="1301096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Success Rate of Device Spoofing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90650"/>
                <a:ext cx="8229600" cy="4618263"/>
              </a:xfr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600" dirty="0"/>
                  <a:t>Keep-alive messages from real plug every 20 minutes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600" dirty="0"/>
                  <a:t>Keep-alive messages from fake plug every </a:t>
                </a:r>
                <a:r>
                  <a:rPr lang="en-US" altLang="zh-CN" sz="2600" i="1" dirty="0"/>
                  <a:t>y</a:t>
                </a:r>
                <a:r>
                  <a:rPr lang="en-US" altLang="zh-CN" sz="2600" dirty="0"/>
                  <a:t> minutes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600" dirty="0"/>
              </a:p>
              <a:p>
                <a:pPr>
                  <a:lnSpc>
                    <a:spcPct val="120000"/>
                  </a:lnSpc>
                </a:pPr>
                <a:endParaRPr lang="en-US" altLang="zh-CN" sz="2600" dirty="0"/>
              </a:p>
              <a:p>
                <a:pPr>
                  <a:lnSpc>
                    <a:spcPct val="120000"/>
                  </a:lnSpc>
                </a:pPr>
                <a:endParaRPr lang="en-US" altLang="zh-CN" sz="1000" dirty="0"/>
              </a:p>
              <a:p>
                <a:pPr>
                  <a:lnSpc>
                    <a:spcPct val="120000"/>
                  </a:lnSpc>
                </a:pPr>
                <a:endParaRPr lang="en-US" altLang="zh-CN" sz="26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600" dirty="0"/>
                  <a:t>Success rate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𝑆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=1−</m:t>
                    </m:r>
                    <m:nary>
                      <m:naryPr>
                        <m:ctrlPr>
                          <a:rPr lang="is-I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charset="0"/>
                          </a:rPr>
                          <m:t>𝑥</m:t>
                        </m:r>
                        <m:r>
                          <a:rPr lang="en-US" sz="2800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800" i="1">
                            <a:latin typeface="Cambria Math" charset="0"/>
                          </a:rPr>
                          <m:t>20</m:t>
                        </m:r>
                      </m:sup>
                      <m:e>
                        <m:f>
                          <m:fPr>
                            <m:ctrlPr>
                              <a:rPr lang="mr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is-I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num>
                          <m:den>
                            <m:r>
                              <a:rPr lang="en-US" sz="2800" i="1">
                                <a:latin typeface="Cambria Math" charset="0"/>
                              </a:rPr>
                              <m:t>20</m:t>
                            </m:r>
                            <m:d>
                              <m:dPr>
                                <m:begChr m:val="⌈"/>
                                <m:endChr m:val="⌉"/>
                                <m:ctrlPr>
                                  <a:rPr lang="mr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+20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)/</m:t>
                                </m:r>
                                <m:r>
                                  <a:rPr lang="en-US" sz="2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𝑦</m:t>
                            </m:r>
                          </m:den>
                        </m:f>
                        <m:r>
                          <a:rPr lang="en-US" sz="2800" i="1">
                            <a:latin typeface="Cambria Math" charset="0"/>
                          </a:rPr>
                          <m:t>ⅆ</m:t>
                        </m:r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nary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n</m:t>
                    </m:r>
                    <m:r>
                      <m:rPr>
                        <m:nor/>
                      </m:rPr>
                      <a:rPr lang="en-US" sz="2800" dirty="0"/>
                      <m:t>&gt;1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20000"/>
                  </a:lnSpc>
                </a:pPr>
                <a:endParaRPr lang="en-US" sz="9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/>
                  <a:t>x: the time between first attack packet and real plug’s first keep-alive message after the attack starts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/>
                  <a:t>T(</a:t>
                </a:r>
                <a:r>
                  <a:rPr lang="en-US" sz="2400" dirty="0" err="1"/>
                  <a:t>i</a:t>
                </a:r>
                <a:r>
                  <a:rPr lang="en-US" sz="2400" dirty="0"/>
                  <a:t>): the period in which real plug is active in </a:t>
                </a:r>
                <a:r>
                  <a:rPr lang="en-US" sz="2400" dirty="0" err="1"/>
                  <a:t>i</a:t>
                </a:r>
                <a:r>
                  <a:rPr lang="en-US" sz="2400" baseline="30000" dirty="0" err="1"/>
                  <a:t>th</a:t>
                </a:r>
                <a:r>
                  <a:rPr lang="en-US" sz="2400" dirty="0"/>
                  <a:t> 20 minutes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90650"/>
                <a:ext cx="8229600" cy="4618263"/>
              </a:xfrm>
              <a:blipFill rotWithShape="0">
                <a:blip r:embed="rId3"/>
                <a:stretch>
                  <a:fillRect l="-815" t="-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2CEE-2580-AC46-9605-AA40E4FC1098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6217"/>
            <a:ext cx="8534400" cy="110093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57200" y="2939689"/>
            <a:ext cx="1657377" cy="648840"/>
            <a:chOff x="457200" y="2958352"/>
            <a:chExt cx="1657377" cy="648840"/>
          </a:xfrm>
        </p:grpSpPr>
        <p:sp>
          <p:nvSpPr>
            <p:cNvPr id="6" name="Up Arrow 5"/>
            <p:cNvSpPr/>
            <p:nvPr/>
          </p:nvSpPr>
          <p:spPr>
            <a:xfrm>
              <a:off x="564778" y="2958352"/>
              <a:ext cx="224116" cy="320142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200" y="3237860"/>
              <a:ext cx="165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Attack starts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82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Evaluation of Device </a:t>
            </a:r>
            <a:r>
              <a:rPr lang="en-US" sz="3600"/>
              <a:t>Spoofing Attack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2"/>
            <a:ext cx="8229600" cy="5961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"/>
              </a:rPr>
              <a:t>Success rate vs fake registration packet time interval (y)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2CEE-2580-AC46-9605-AA40E4FC1098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47" y="2043954"/>
            <a:ext cx="6774347" cy="40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1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Firmware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450038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Open port for firmware update in local networks</a:t>
            </a:r>
          </a:p>
          <a:p>
            <a:pPr>
              <a:lnSpc>
                <a:spcPct val="120000"/>
              </a:lnSpc>
            </a:pP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en-US" altLang="zh-CN" dirty="0"/>
              <a:t>No integrity checking and authentication for firmware upgrading/downgrading</a:t>
            </a:r>
          </a:p>
          <a:p>
            <a:pPr>
              <a:lnSpc>
                <a:spcPct val="120000"/>
              </a:lnSpc>
            </a:pP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en-US" altLang="zh-CN"/>
              <a:t>Installation of any </a:t>
            </a:r>
            <a:r>
              <a:rPr lang="en-US" altLang="zh-CN" dirty="0"/>
              <a:t>malicious firmware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Reverse tunnel back to the attacker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Reverse root shell can be opened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Full control of the plug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2CEE-2580-AC46-9605-AA40E4FC10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6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Remote Command Injection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7127"/>
            <a:ext cx="8005864" cy="127479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Vulnerability in password update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Calls a local md5 hash command to directly work on the user provided password with no sanitization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B14-EE15-0449-B109-80D7E6E9D76B}" type="slidenum">
              <a:rPr lang="zh-CN" altLang="en-US" smtClean="0"/>
              <a:pPr/>
              <a:t>27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2582859"/>
            <a:ext cx="8287966" cy="3597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74206" y="542333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/bin/agent</a:t>
            </a:r>
          </a:p>
        </p:txBody>
      </p:sp>
      <p:sp>
        <p:nvSpPr>
          <p:cNvPr id="7" name="Oval 6"/>
          <p:cNvSpPr/>
          <p:nvPr/>
        </p:nvSpPr>
        <p:spPr>
          <a:xfrm>
            <a:off x="457200" y="2964840"/>
            <a:ext cx="4893013" cy="428017"/>
          </a:xfrm>
          <a:prstGeom prst="ellipse">
            <a:avLst/>
          </a:prstGeom>
          <a:solidFill>
            <a:srgbClr val="FF33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96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Mirai</a:t>
            </a:r>
            <a:r>
              <a:rPr lang="en-US" dirty="0"/>
              <a:t> Botnet over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9399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Device spoofing attack + remote command inject attack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A new wave of </a:t>
            </a:r>
            <a:r>
              <a:rPr lang="en-US" dirty="0" err="1">
                <a:solidFill>
                  <a:srgbClr val="FF0000"/>
                </a:solidFill>
              </a:rPr>
              <a:t>Mirai</a:t>
            </a:r>
            <a:r>
              <a:rPr lang="en-US" dirty="0">
                <a:solidFill>
                  <a:srgbClr val="FF0000"/>
                </a:solidFill>
              </a:rPr>
              <a:t> DDoS!!!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B14-EE15-0449-B109-80D7E6E9D76B}" type="slidenum">
              <a:rPr lang="zh-CN" altLang="en-US" smtClean="0"/>
              <a:pPr/>
              <a:t>28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4799" y="1902767"/>
            <a:ext cx="124570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9939"/>
            <a:ext cx="8127343" cy="39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5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279C-B4C8-407F-9EC3-966BC013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F9E9-1850-414A-A735-F1F96AF40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Attacks against IoT system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Attacks against IoT network protocols</a:t>
            </a:r>
          </a:p>
          <a:p>
            <a:r>
              <a:rPr lang="en-US" dirty="0"/>
              <a:t>Attacks against Industry IoT (</a:t>
            </a:r>
            <a:r>
              <a:rPr lang="en-US" dirty="0" err="1"/>
              <a:t>IIoT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4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and Module Time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Prerequisites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Students should have taken classes on operating system and computer architecture.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Students should know basic concepts of networking.</a:t>
            </a:r>
          </a:p>
          <a:p>
            <a:pPr>
              <a:lnSpc>
                <a:spcPct val="150000"/>
              </a:lnSpc>
            </a:pPr>
            <a:r>
              <a:rPr lang="en-US" dirty="0"/>
              <a:t>Module time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Two-hour lecture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One-hour homework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590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1BE2-1E21-4F89-BDF1-A0313DC6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874D4-D743-4330-ADCB-2E138323F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any device is connected to the Internet, they are in danger.</a:t>
            </a:r>
          </a:p>
          <a:p>
            <a:r>
              <a:rPr lang="en-US" dirty="0"/>
              <a:t>Same thing goes to any industry machinery</a:t>
            </a:r>
          </a:p>
        </p:txBody>
      </p:sp>
    </p:spTree>
    <p:extLst>
      <p:ext uri="{BB962C8B-B14F-4D97-AF65-F5344CB8AC3E}">
        <p14:creationId xmlns:p14="http://schemas.microsoft.com/office/powerpoint/2010/main" val="2218695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32A2-E009-44E6-8669-562663CD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IoT (</a:t>
            </a:r>
            <a:r>
              <a:rPr lang="en-US" dirty="0" err="1"/>
              <a:t>IIoT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186C-2E0D-4DDB-B1F8-288787A7E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A78B35F-BE6C-409F-ADBA-64303F88B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72" y="4975001"/>
            <a:ext cx="2043358" cy="1256665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375E3B1-1FF7-4AF0-9B23-E47AC493B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1864" y="4949466"/>
            <a:ext cx="1176360" cy="1337034"/>
          </a:xfrm>
          <a:prstGeom prst="rect">
            <a:avLst/>
          </a:prstGeom>
        </p:spPr>
      </p:pic>
      <p:pic>
        <p:nvPicPr>
          <p:cNvPr id="19" name="Picture 18" descr="A close up of a machine&#10;&#10;Description generated with high confidence">
            <a:extLst>
              <a:ext uri="{FF2B5EF4-FFF2-40B4-BE49-F238E27FC236}">
                <a16:creationId xmlns:a16="http://schemas.microsoft.com/office/drawing/2014/main" id="{0E7CF391-8532-4F5C-A2AC-98FDAD8C2A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75736" y="3243088"/>
            <a:ext cx="2005552" cy="13370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915080A-EAE6-4EB0-8917-B1054D82C28E}"/>
              </a:ext>
            </a:extLst>
          </p:cNvPr>
          <p:cNvSpPr/>
          <p:nvPr/>
        </p:nvSpPr>
        <p:spPr>
          <a:xfrm>
            <a:off x="5358366" y="3429000"/>
            <a:ext cx="3064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programmable logic controller (PLC)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9B0EE2C-EFAB-48EB-B80C-5D286671F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19754" y="1301274"/>
            <a:ext cx="1517515" cy="151751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CF89E51-01B2-4185-864B-4F0B5D70477F}"/>
              </a:ext>
            </a:extLst>
          </p:cNvPr>
          <p:cNvSpPr/>
          <p:nvPr/>
        </p:nvSpPr>
        <p:spPr>
          <a:xfrm>
            <a:off x="613520" y="3311440"/>
            <a:ext cx="2473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Supervisory control and data acquisition (SCADA)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6561F1-AB43-46F1-A958-A89FA521E1CB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4178512" y="2818789"/>
            <a:ext cx="0" cy="4242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974D3F-8AE4-4A3F-8218-A7C46B6E897E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178512" y="4580123"/>
            <a:ext cx="0" cy="1846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695FAD-8002-4C8C-9ADF-856B8EF5D84A}"/>
              </a:ext>
            </a:extLst>
          </p:cNvPr>
          <p:cNvCxnSpPr>
            <a:cxnSpLocks/>
          </p:cNvCxnSpPr>
          <p:nvPr/>
        </p:nvCxnSpPr>
        <p:spPr>
          <a:xfrm flipV="1">
            <a:off x="3260044" y="4752027"/>
            <a:ext cx="2178407" cy="127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F46A43-D0A9-408F-9B28-8D82FEBE0B50}"/>
              </a:ext>
            </a:extLst>
          </p:cNvPr>
          <p:cNvCxnSpPr>
            <a:endCxn id="13" idx="0"/>
          </p:cNvCxnSpPr>
          <p:nvPr/>
        </p:nvCxnSpPr>
        <p:spPr>
          <a:xfrm>
            <a:off x="3260044" y="4764794"/>
            <a:ext cx="0" cy="1846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EB63C-CC69-4C3C-980A-EB25A98821D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438451" y="4752027"/>
            <a:ext cx="0" cy="2229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27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79E2-0DE1-4284-9217-5712B408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EDE5-0F64-41CA-9AF0-57FA0A16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Stuxnet was computer worm</a:t>
            </a:r>
          </a:p>
          <a:p>
            <a:r>
              <a:rPr lang="en-US" dirty="0"/>
              <a:t>It targets SCADA systems and caused serious damage to Iran's nuclear program.</a:t>
            </a:r>
          </a:p>
          <a:p>
            <a:r>
              <a:rPr lang="en-US" dirty="0"/>
              <a:t>It utilized four zero-day flaws, targeted Microsoft Windows operating system and networks</a:t>
            </a:r>
          </a:p>
          <a:p>
            <a:pPr lvl="1"/>
            <a:r>
              <a:rPr lang="en-US" dirty="0"/>
              <a:t>Locating Siemens Step7 software, “</a:t>
            </a:r>
            <a:r>
              <a:rPr lang="en-US" dirty="0">
                <a:hlinkClick r:id="rId2"/>
              </a:rPr>
              <a:t>The programming software for the controller families S7-300, S7-400, C7 and </a:t>
            </a:r>
            <a:r>
              <a:rPr lang="en-US" dirty="0" err="1">
                <a:hlinkClick r:id="rId2"/>
              </a:rPr>
              <a:t>WinAC</a:t>
            </a:r>
            <a:r>
              <a:rPr lang="en-US" dirty="0"/>
              <a:t>”</a:t>
            </a:r>
          </a:p>
          <a:p>
            <a:r>
              <a:rPr lang="en-US" dirty="0"/>
              <a:t>Propagation</a:t>
            </a:r>
          </a:p>
          <a:p>
            <a:pPr lvl="1"/>
            <a:r>
              <a:rPr lang="en-US" dirty="0"/>
              <a:t>introduced to the target networked system via an infected USB flash drive</a:t>
            </a:r>
          </a:p>
          <a:p>
            <a:pPr lvl="1"/>
            <a:r>
              <a:rPr lang="en-US" dirty="0"/>
              <a:t>Propagates across the network, searching for Siemens Step7 software - industrial control systems - on computers</a:t>
            </a:r>
          </a:p>
          <a:p>
            <a:pPr lvl="1"/>
            <a:r>
              <a:rPr lang="en-US" dirty="0"/>
              <a:t>Infects PLC and Step7 software with rootkits</a:t>
            </a:r>
          </a:p>
        </p:txBody>
      </p:sp>
    </p:spTree>
    <p:extLst>
      <p:ext uri="{BB962C8B-B14F-4D97-AF65-F5344CB8AC3E}">
        <p14:creationId xmlns:p14="http://schemas.microsoft.com/office/powerpoint/2010/main" val="53134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788" indent="-458788">
              <a:buNone/>
            </a:pPr>
            <a:r>
              <a:rPr lang="en-US" dirty="0"/>
              <a:t>[1]	Zhen Ling, Junzhou Luo, </a:t>
            </a:r>
            <a:r>
              <a:rPr lang="en-US" dirty="0" err="1"/>
              <a:t>Yiling</a:t>
            </a:r>
            <a:r>
              <a:rPr lang="en-US" dirty="0"/>
              <a:t> Xu, Chao Gao, Kui Wu, Xinwen Fu, "Security Vulnerabilities of Internet of Things: A Case Study of the Smart Plug System", accepted to appear in </a:t>
            </a:r>
            <a:r>
              <a:rPr lang="en-US" i="1" dirty="0"/>
              <a:t>IEEE Internet of Things Journal</a:t>
            </a:r>
            <a:r>
              <a:rPr lang="en-US" dirty="0"/>
              <a:t> (</a:t>
            </a:r>
            <a:r>
              <a:rPr lang="en-US" i="1" dirty="0"/>
              <a:t>IoT-J</a:t>
            </a:r>
            <a:r>
              <a:rPr lang="en-US" dirty="0"/>
              <a:t>), 2017. </a:t>
            </a:r>
          </a:p>
          <a:p>
            <a:pPr marL="458788" indent="-458788">
              <a:buNone/>
            </a:pPr>
            <a:r>
              <a:rPr lang="en-US" dirty="0"/>
              <a:t>[2]	</a:t>
            </a:r>
            <a:r>
              <a:rPr lang="en-US" dirty="0" err="1"/>
              <a:t>Kaizheng</a:t>
            </a:r>
            <a:r>
              <a:rPr lang="en-US" dirty="0"/>
              <a:t> Liu, Ming Yang, Zhen Ling, </a:t>
            </a:r>
            <a:r>
              <a:rPr lang="en-US" dirty="0" err="1"/>
              <a:t>Huaiyu</a:t>
            </a:r>
            <a:r>
              <a:rPr lang="en-US" dirty="0"/>
              <a:t> Yan, Yue Zhang, </a:t>
            </a:r>
            <a:r>
              <a:rPr lang="en-US" dirty="0" err="1"/>
              <a:t>Xinwen</a:t>
            </a:r>
            <a:r>
              <a:rPr lang="en-US" dirty="0"/>
              <a:t> Fu, and Wei Zhao, On Manually Reverse Engineering Communication Protocols of Linux Based IoT Systems, </a:t>
            </a:r>
            <a:r>
              <a:rPr lang="en-US" i="1" dirty="0"/>
              <a:t>IEEE Internet of Things Journal </a:t>
            </a:r>
            <a:r>
              <a:rPr lang="en-US" dirty="0"/>
              <a:t>( </a:t>
            </a:r>
            <a:r>
              <a:rPr lang="en-US" i="1" dirty="0"/>
              <a:t>IoT-J</a:t>
            </a:r>
            <a:r>
              <a:rPr lang="en-US" dirty="0"/>
              <a:t>), Volume: 8, Issue: 8, April15, 15 2021. DOI: 10.1109/JIOT.2020.3036232.</a:t>
            </a:r>
          </a:p>
          <a:p>
            <a:pPr marL="458788" indent="-458788">
              <a:buNone/>
            </a:pPr>
            <a:r>
              <a:rPr lang="en-US" dirty="0"/>
              <a:t>[3]	</a:t>
            </a:r>
            <a:r>
              <a:rPr lang="en-US" dirty="0">
                <a:hlinkClick r:id="rId2"/>
              </a:rPr>
              <a:t>Stuxnet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289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279C-B4C8-407F-9EC3-966BC013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F9E9-1850-414A-A735-F1F96AF40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/>
              <a:t>Attacks against IoT system (hardware + software)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Attacks against IoT network protocols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Attacks against Industry IoT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IIoT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4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9F7C-DBC2-4829-BAD1-43F8EFD6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AA04F-F3DA-40BB-92A4-8776B0B6B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3454253" cy="444758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Attacks can be directed against hardware, OS/Firmware, network, software and data</a:t>
            </a:r>
          </a:p>
          <a:p>
            <a:pPr>
              <a:lnSpc>
                <a:spcPct val="110000"/>
              </a:lnSpc>
            </a:pPr>
            <a:r>
              <a:rPr lang="en-US" dirty="0"/>
              <a:t>Any design flaws leave  vulnerabilities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 will show examples of attacks later</a:t>
            </a:r>
          </a:p>
          <a:p>
            <a:pPr>
              <a:lnSpc>
                <a:spcPct val="110000"/>
              </a:lnSpc>
            </a:pPr>
            <a:r>
              <a:rPr lang="en-US" dirty="0"/>
              <a:t>Learning to think like an attacker to better design defense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Because of attacks, defense is needed, right?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F323564-8251-4B55-91E8-C3F331CC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740" y="1191859"/>
            <a:ext cx="5063740" cy="32614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96208F-B7A1-6068-6A6B-1FF5EB732AA2}"/>
              </a:ext>
            </a:extLst>
          </p:cNvPr>
          <p:cNvCxnSpPr>
            <a:cxnSpLocks/>
          </p:cNvCxnSpPr>
          <p:nvPr/>
        </p:nvCxnSpPr>
        <p:spPr>
          <a:xfrm flipV="1">
            <a:off x="7074568" y="1191859"/>
            <a:ext cx="9625" cy="14358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ED9A1A-4FBB-9747-0BC7-6516E93B6F0F}"/>
              </a:ext>
            </a:extLst>
          </p:cNvPr>
          <p:cNvCxnSpPr>
            <a:cxnSpLocks/>
          </p:cNvCxnSpPr>
          <p:nvPr/>
        </p:nvCxnSpPr>
        <p:spPr>
          <a:xfrm>
            <a:off x="7074568" y="2627697"/>
            <a:ext cx="16074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D2A977-A70F-4628-3120-C9D887C3AE52}"/>
              </a:ext>
            </a:extLst>
          </p:cNvPr>
          <p:cNvCxnSpPr>
            <a:cxnSpLocks/>
          </p:cNvCxnSpPr>
          <p:nvPr/>
        </p:nvCxnSpPr>
        <p:spPr>
          <a:xfrm>
            <a:off x="7084193" y="2626728"/>
            <a:ext cx="1090972" cy="14226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40BDEF-3B53-9CFE-48EF-EDBE9BBEE4F0}"/>
              </a:ext>
            </a:extLst>
          </p:cNvPr>
          <p:cNvCxnSpPr>
            <a:cxnSpLocks/>
          </p:cNvCxnSpPr>
          <p:nvPr/>
        </p:nvCxnSpPr>
        <p:spPr>
          <a:xfrm flipH="1">
            <a:off x="5692389" y="2626728"/>
            <a:ext cx="1362387" cy="8768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B01B49-7E39-DCF2-CA12-C4AA69847908}"/>
              </a:ext>
            </a:extLst>
          </p:cNvPr>
          <p:cNvCxnSpPr>
            <a:cxnSpLocks/>
          </p:cNvCxnSpPr>
          <p:nvPr/>
        </p:nvCxnSpPr>
        <p:spPr>
          <a:xfrm flipH="1" flipV="1">
            <a:off x="5629681" y="2093495"/>
            <a:ext cx="1444887" cy="5332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11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279C-B4C8-407F-9EC3-966BC013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F9E9-1850-414A-A735-F1F96AF40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/>
              <a:t>Attacks against IoT system (hardware + software)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Attacks against IoT network protocols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Attacks against Industry IoT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IIoT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0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84B3-C817-47C3-86D1-DC044EFB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Hardware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B3BD4-3827-4DCE-BE3C-CA4CED40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Hardware security is critical when attackers can physically access the IoT devices. </a:t>
            </a:r>
          </a:p>
          <a:p>
            <a:pPr>
              <a:lnSpc>
                <a:spcPct val="110000"/>
              </a:lnSpc>
            </a:pPr>
            <a:r>
              <a:rPr lang="en-US" dirty="0"/>
              <a:t>Many IoT devices do not disable their debugging ports after the testing and validation stage, which give attackers full access to the internal firmware. </a:t>
            </a:r>
          </a:p>
          <a:p>
            <a:pPr>
              <a:lnSpc>
                <a:spcPct val="110000"/>
              </a:lnSpc>
            </a:pPr>
            <a:r>
              <a:rPr lang="en-US" dirty="0"/>
              <a:t>Most IoT devices have hardware vulnerabilities which may be exploited by attackers including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UART/JTAG debugging ports,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multiple boot options, and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unencrypted flash memory.</a:t>
            </a:r>
          </a:p>
          <a:p>
            <a:pPr>
              <a:lnSpc>
                <a:spcPct val="110000"/>
              </a:lnSpc>
            </a:pPr>
            <a:r>
              <a:rPr lang="en-US" dirty="0"/>
              <a:t>Through the hardware backdoors, attackers can easily bypass software level integrity checking by either disabling the checking functionality or booting the system through an injected firmware image.</a:t>
            </a:r>
          </a:p>
        </p:txBody>
      </p:sp>
    </p:spTree>
    <p:extLst>
      <p:ext uri="{BB962C8B-B14F-4D97-AF65-F5344CB8AC3E}">
        <p14:creationId xmlns:p14="http://schemas.microsoft.com/office/powerpoint/2010/main" val="318406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A9E7-B0E0-4387-8812-DAEEF76C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asynchronous receiver-transmitter (UART)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B8D0-2C17-43D7-940D-97465D95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UART controller is a microchip and a key component of </a:t>
            </a:r>
            <a:r>
              <a:rPr lang="en-US" i="1" dirty="0"/>
              <a:t>serial communication</a:t>
            </a:r>
            <a:r>
              <a:rPr lang="en-US" dirty="0"/>
              <a:t> of a SoC (System on a Chip). </a:t>
            </a:r>
          </a:p>
          <a:p>
            <a:pPr>
              <a:lnSpc>
                <a:spcPct val="100000"/>
              </a:lnSpc>
            </a:pPr>
            <a:r>
              <a:rPr lang="en-US" dirty="0"/>
              <a:t>At the transmitter side, a UART takes bytes of data and sends them out bit by bit sequentially. </a:t>
            </a:r>
          </a:p>
          <a:p>
            <a:pPr>
              <a:lnSpc>
                <a:spcPct val="100000"/>
              </a:lnSpc>
            </a:pPr>
            <a:r>
              <a:rPr lang="en-US" dirty="0"/>
              <a:t>At the receiver side, a UART reassemble the bits into bytes. </a:t>
            </a:r>
          </a:p>
          <a:p>
            <a:pPr>
              <a:lnSpc>
                <a:spcPct val="100000"/>
              </a:lnSpc>
            </a:pPr>
            <a:r>
              <a:rPr lang="en-US" dirty="0"/>
              <a:t>A debugger can hook a UART cable to the SoC and log into the operating system for debugging. </a:t>
            </a:r>
          </a:p>
          <a:p>
            <a:pPr>
              <a:lnSpc>
                <a:spcPct val="100000"/>
              </a:lnSpc>
            </a:pPr>
            <a:r>
              <a:rPr lang="en-US" dirty="0"/>
              <a:t>A UART port is often left on the device board for the sake of technical support in order to figure out what may go wrong when a device has problems. </a:t>
            </a:r>
          </a:p>
        </p:txBody>
      </p:sp>
    </p:spTree>
    <p:extLst>
      <p:ext uri="{BB962C8B-B14F-4D97-AF65-F5344CB8AC3E}">
        <p14:creationId xmlns:p14="http://schemas.microsoft.com/office/powerpoint/2010/main" val="82147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0F4C-1DB0-45D6-9F25-9A3D4046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(Serial Peripheral Interface Bus)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5A578-479B-4741-A679-2633AB108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 memory is often connected via SPI to the CPU on a </a:t>
            </a:r>
            <a:r>
              <a:rPr lang="en-US" dirty="0" err="1"/>
              <a:t>SoC.</a:t>
            </a:r>
            <a:r>
              <a:rPr lang="en-US" dirty="0"/>
              <a:t> </a:t>
            </a:r>
          </a:p>
          <a:p>
            <a:r>
              <a:rPr lang="en-US" dirty="0"/>
              <a:t>We can </a:t>
            </a:r>
            <a:r>
              <a:rPr lang="en-US" dirty="0" err="1"/>
              <a:t>desolder</a:t>
            </a:r>
            <a:r>
              <a:rPr lang="en-US" dirty="0"/>
              <a:t> the flash and remove it from the IoT device board. </a:t>
            </a:r>
          </a:p>
          <a:p>
            <a:r>
              <a:rPr lang="en-US" dirty="0"/>
              <a:t>Then we can dump the content through a chip programmer or a bus pirate to dump the flash memory to a computer. </a:t>
            </a:r>
          </a:p>
          <a:p>
            <a:r>
              <a:rPr lang="en-US" dirty="0"/>
              <a:t>We may dump the flash when it is in circuit on the board. </a:t>
            </a:r>
          </a:p>
          <a:p>
            <a:pPr lvl="1"/>
            <a:r>
              <a:rPr lang="en-US" dirty="0"/>
              <a:t>In this case, care has to be taken not to interfere with the running board and cause the failure of dumping. </a:t>
            </a:r>
          </a:p>
        </p:txBody>
      </p:sp>
    </p:spTree>
    <p:extLst>
      <p:ext uri="{BB962C8B-B14F-4D97-AF65-F5344CB8AC3E}">
        <p14:creationId xmlns:p14="http://schemas.microsoft.com/office/powerpoint/2010/main" val="738378730"/>
      </p:ext>
    </p:extLst>
  </p:cSld>
  <p:clrMapOvr>
    <a:masterClrMapping/>
  </p:clrMapOvr>
</p:sld>
</file>

<file path=ppt/theme/theme1.xml><?xml version="1.0" encoding="utf-8"?>
<a:theme xmlns:a="http://schemas.openxmlformats.org/drawingml/2006/main" name="NS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SA" id="{C558B1A3-A158-4F82-B0D0-B1145AE5728F}" vid="{F59CC152-080B-40D0-866E-BC06C98B680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NSA</Template>
  <TotalTime>12426</TotalTime>
  <Words>1566</Words>
  <Application>Microsoft Macintosh PowerPoint</Application>
  <PresentationFormat>On-screen Show (4:3)</PresentationFormat>
  <Paragraphs>206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Verdana</vt:lpstr>
      <vt:lpstr>NSA</vt:lpstr>
      <vt:lpstr>IoT Security and Privacy</vt:lpstr>
      <vt:lpstr>Learning Outcomes</vt:lpstr>
      <vt:lpstr>Prerequisites and Module Time </vt:lpstr>
      <vt:lpstr>Outline</vt:lpstr>
      <vt:lpstr>Introduction</vt:lpstr>
      <vt:lpstr>Outline</vt:lpstr>
      <vt:lpstr>IoT Hardware Security</vt:lpstr>
      <vt:lpstr>Universal asynchronous receiver-transmitter (UART)</vt:lpstr>
      <vt:lpstr>SPI (Serial Peripheral Interface Bus)</vt:lpstr>
      <vt:lpstr>Joint test action group (JTAG)</vt:lpstr>
      <vt:lpstr>Example Hack – an IP camera</vt:lpstr>
      <vt:lpstr>1. Locate the UART interface</vt:lpstr>
      <vt:lpstr>2. USB to UART bridge from device to computer</vt:lpstr>
      <vt:lpstr>3. Set up the terminal software</vt:lpstr>
      <vt:lpstr>4. Power-on the IoT device</vt:lpstr>
      <vt:lpstr>Example (Cont’d)</vt:lpstr>
      <vt:lpstr>Then what?</vt:lpstr>
      <vt:lpstr>Outline</vt:lpstr>
      <vt:lpstr>Issues</vt:lpstr>
      <vt:lpstr>Edimax Smart Plug</vt:lpstr>
      <vt:lpstr>Insecure Communication Protocols</vt:lpstr>
      <vt:lpstr>Device Scanning Attack</vt:lpstr>
      <vt:lpstr>Device Spoofing Attack</vt:lpstr>
      <vt:lpstr>Success Rate of Device Spoofing Attack</vt:lpstr>
      <vt:lpstr>Evaluation of Device Spoofing Attack</vt:lpstr>
      <vt:lpstr>Local Firmware Attack</vt:lpstr>
      <vt:lpstr>Remote Command Injection Attack</vt:lpstr>
      <vt:lpstr>Mirai Botnet over IoT</vt:lpstr>
      <vt:lpstr>Outline</vt:lpstr>
      <vt:lpstr>Issues</vt:lpstr>
      <vt:lpstr>Industry IoT (IIoT)</vt:lpstr>
      <vt:lpstr>Stuxnet</vt:lpstr>
      <vt:lpstr>References</vt:lpstr>
    </vt:vector>
  </TitlesOfParts>
  <Company>BIS@DSU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Xinwen Fu</dc:creator>
  <cp:lastModifiedBy>Fu, Xinwen</cp:lastModifiedBy>
  <cp:revision>1655</cp:revision>
  <dcterms:created xsi:type="dcterms:W3CDTF">1995-06-02T21:27:28Z</dcterms:created>
  <dcterms:modified xsi:type="dcterms:W3CDTF">2023-06-30T05:22:53Z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gong@mcnc.org</vt:lpwstr>
  </property>
  <property fmtid="{D5CDD505-2E9C-101B-9397-08002B2CF9AE}" pid="8" name="HomePage">
    <vt:lpwstr>http://www.mcnc.org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2</vt:i4>
  </property>
  <property fmtid="{D5CDD505-2E9C-101B-9397-08002B2CF9AE}" pid="21" name="OutputDir">
    <vt:lpwstr>C:\fmg\cs591w</vt:lpwstr>
  </property>
</Properties>
</file>